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63" r:id="rId1"/>
  </p:sldMasterIdLst>
  <p:notesMasterIdLst>
    <p:notesMasterId r:id="rId5"/>
  </p:notesMasterIdLst>
  <p:handoutMasterIdLst>
    <p:handoutMasterId r:id="rId6"/>
  </p:handoutMasterIdLst>
  <p:sldIdLst>
    <p:sldId id="1561" r:id="rId2"/>
    <p:sldId id="1559" r:id="rId3"/>
    <p:sldId id="1560" r:id="rId4"/>
  </p:sldIdLst>
  <p:sldSz cx="9144000" cy="6858000" type="screen4x3"/>
  <p:notesSz cx="6797675" cy="9928225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93190E71-B611-4800-A838-F78DC481234F}">
          <p14:sldIdLst>
            <p14:sldId id="1561"/>
            <p14:sldId id="1559"/>
            <p14:sldId id="1560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rge del Campo Andalia" initials="JdCA" lastIdx="1" clrIdx="0"/>
  <p:cmAuthor id="2" name="Alfredo Leyva Céspedes" initials="ALC" lastIdx="2" clrIdx="1">
    <p:extLst>
      <p:ext uri="{19B8F6BF-5375-455C-9EA6-DF929625EA0E}">
        <p15:presenceInfo xmlns:p15="http://schemas.microsoft.com/office/powerpoint/2012/main" xmlns="" userId="Alfredo Leyva Céspedes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B453"/>
    <a:srgbClr val="0000FF"/>
    <a:srgbClr val="009900"/>
    <a:srgbClr val="80F87A"/>
    <a:srgbClr val="FAAAA4"/>
    <a:srgbClr val="BCFB8D"/>
    <a:srgbClr val="000099"/>
    <a:srgbClr val="00B050"/>
    <a:srgbClr val="0000CC"/>
    <a:srgbClr val="00B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93D81CF-94F2-401A-BA57-92F5A7B2D0C5}" styleName="Estilo medio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D7AC3CCA-C797-4891-BE02-D94E43425B78}" styleName="Estilo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5588" autoAdjust="0"/>
    <p:restoredTop sz="93979" autoAdjust="0"/>
  </p:normalViewPr>
  <p:slideViewPr>
    <p:cSldViewPr>
      <p:cViewPr varScale="1">
        <p:scale>
          <a:sx n="50" d="100"/>
          <a:sy n="50" d="100"/>
        </p:scale>
        <p:origin x="-864" y="-77"/>
      </p:cViewPr>
      <p:guideLst>
        <p:guide orient="horz" pos="2160"/>
        <p:guide pos="2880"/>
      </p:guideLst>
    </p:cSldViewPr>
  </p:slid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3" y="3"/>
            <a:ext cx="2945200" cy="496073"/>
          </a:xfrm>
          <a:prstGeom prst="rect">
            <a:avLst/>
          </a:prstGeom>
        </p:spPr>
        <p:txBody>
          <a:bodyPr vert="horz" lIns="92115" tIns="46058" rIns="92115" bIns="46058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50950" y="3"/>
            <a:ext cx="2945199" cy="496073"/>
          </a:xfrm>
          <a:prstGeom prst="rect">
            <a:avLst/>
          </a:prstGeom>
        </p:spPr>
        <p:txBody>
          <a:bodyPr vert="horz" lIns="92115" tIns="46058" rIns="92115" bIns="46058" rtlCol="0"/>
          <a:lstStyle>
            <a:lvl1pPr algn="r">
              <a:defRPr sz="1200"/>
            </a:lvl1pPr>
          </a:lstStyle>
          <a:p>
            <a:fld id="{40DFA828-6A38-4D8F-A2D0-3284EE605054}" type="datetimeFigureOut">
              <a:rPr lang="es-ES" smtClean="0"/>
              <a:pPr/>
              <a:t>20/11/2025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3" y="9430464"/>
            <a:ext cx="2945200" cy="496073"/>
          </a:xfrm>
          <a:prstGeom prst="rect">
            <a:avLst/>
          </a:prstGeom>
        </p:spPr>
        <p:txBody>
          <a:bodyPr vert="horz" lIns="92115" tIns="46058" rIns="92115" bIns="46058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50950" y="9430464"/>
            <a:ext cx="2945199" cy="496073"/>
          </a:xfrm>
          <a:prstGeom prst="rect">
            <a:avLst/>
          </a:prstGeom>
        </p:spPr>
        <p:txBody>
          <a:bodyPr vert="horz" lIns="92115" tIns="46058" rIns="92115" bIns="46058" rtlCol="0" anchor="b"/>
          <a:lstStyle>
            <a:lvl1pPr algn="r">
              <a:defRPr sz="1200"/>
            </a:lvl1pPr>
          </a:lstStyle>
          <a:p>
            <a:fld id="{D7CD8960-CB8D-43D3-9387-B5ABC40B833D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92518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660" cy="496412"/>
          </a:xfrm>
          <a:prstGeom prst="rect">
            <a:avLst/>
          </a:prstGeom>
        </p:spPr>
        <p:txBody>
          <a:bodyPr vert="horz" lIns="94187" tIns="47093" rIns="94187" bIns="47093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50445" y="1"/>
            <a:ext cx="2945660" cy="496412"/>
          </a:xfrm>
          <a:prstGeom prst="rect">
            <a:avLst/>
          </a:prstGeom>
        </p:spPr>
        <p:txBody>
          <a:bodyPr vert="horz" lIns="94187" tIns="47093" rIns="94187" bIns="47093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7E7FA11-FC9E-4A48-B7C3-7F39BC6DAC93}" type="datetimeFigureOut">
              <a:rPr lang="es-ES"/>
              <a:pPr>
                <a:defRPr/>
              </a:pPr>
              <a:t>20/11/2025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7287" cy="37258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187" tIns="47093" rIns="94187" bIns="47093" rtlCol="0" anchor="ctr"/>
          <a:lstStyle/>
          <a:p>
            <a:pPr lvl="0"/>
            <a:endParaRPr lang="es-ES" noProof="0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79769" y="4715913"/>
            <a:ext cx="5438140" cy="4467702"/>
          </a:xfrm>
          <a:prstGeom prst="rect">
            <a:avLst/>
          </a:prstGeom>
        </p:spPr>
        <p:txBody>
          <a:bodyPr vert="horz" lIns="94187" tIns="47093" rIns="94187" bIns="47093" rtlCol="0"/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2" y="9430093"/>
            <a:ext cx="2945660" cy="496412"/>
          </a:xfrm>
          <a:prstGeom prst="rect">
            <a:avLst/>
          </a:prstGeom>
        </p:spPr>
        <p:txBody>
          <a:bodyPr vert="horz" lIns="94187" tIns="47093" rIns="94187" bIns="47093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50445" y="9430093"/>
            <a:ext cx="2945660" cy="496412"/>
          </a:xfrm>
          <a:prstGeom prst="rect">
            <a:avLst/>
          </a:prstGeom>
        </p:spPr>
        <p:txBody>
          <a:bodyPr vert="horz" lIns="94187" tIns="47093" rIns="94187" bIns="47093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9E58D8B-D0F1-4708-9552-61FC6498CDF3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697017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95"/>
            <a:ext cx="7772400" cy="6924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8"/>
            <a:ext cx="64008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D95F3-E21A-4BE4-BAEE-99C39D277CA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11/20/2025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5257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5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D6CB92-5866-4FD2-96DF-C7F54576349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11/20/2025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837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5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627E8C-C521-49ED-B30F-7DFDF59B79B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11/20/2025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5181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5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A625AA-A78A-4A68-AD74-E58C38A7040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11/20/2025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5741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212C7D-58F5-43E4-826F-FE91EAE8D7D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11/20/2025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5816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2791" b="22134"/>
          <a:stretch>
            <a:fillRect/>
          </a:stretch>
        </p:blipFill>
        <p:spPr bwMode="auto">
          <a:xfrm>
            <a:off x="0" y="0"/>
            <a:ext cx="1258888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Imagen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586" t="6009"/>
          <a:stretch>
            <a:fillRect/>
          </a:stretch>
        </p:blipFill>
        <p:spPr bwMode="auto">
          <a:xfrm>
            <a:off x="8172450" y="5157788"/>
            <a:ext cx="971550" cy="170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30557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46550" y="3032598"/>
            <a:ext cx="1850898" cy="71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5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75741" y="1420129"/>
            <a:ext cx="8192516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55"/>
            <a:ext cx="292608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dirty="0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55"/>
            <a:ext cx="21031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CCEA79D-9CC3-4FFE-832D-BE8EFDC15E39}" type="datetime1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t>11/20/2025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55"/>
            <a:ext cx="21031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‹Nº›</a:t>
            </a:fld>
            <a:endParaRPr dirty="0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25175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6" r:id="rId3"/>
    <p:sldLayoutId id="2147483767" r:id="rId4"/>
    <p:sldLayoutId id="2147483768" r:id="rId5"/>
    <p:sldLayoutId id="2147483813" r:id="rId6"/>
  </p:sldLayoutIdLst>
  <p:hf hdr="0" ft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jpeg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2.jpeg"/><Relationship Id="rId5" Type="http://schemas.openxmlformats.org/officeDocument/2006/relationships/image" Target="../media/image11.emf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755576" y="149303"/>
            <a:ext cx="82089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>
                <a:solidFill>
                  <a:srgbClr val="03B453"/>
                </a:solidFill>
                <a:latin typeface="Arial" pitchFamily="34" charset="0"/>
                <a:cs typeface="Arial" pitchFamily="34" charset="0"/>
              </a:rPr>
              <a:t>ENTIDADES ESPECIALIZADAS PARA INSTALACION DE FRE Y ASESORIA TECNICA PARA LOS ESTUDIOS DE FACTIBILIDAD</a:t>
            </a:r>
            <a:endParaRPr lang="es-MX" dirty="0">
              <a:solidFill>
                <a:srgbClr val="03B453"/>
              </a:solidFill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236672" y="1349632"/>
            <a:ext cx="871296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q"/>
            </a:pP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Empresas </a:t>
            </a:r>
            <a:r>
              <a:rPr lang="es-MX" sz="2000" b="1" dirty="0">
                <a:latin typeface="Arial" pitchFamily="34" charset="0"/>
                <a:cs typeface="Arial" pitchFamily="34" charset="0"/>
              </a:rPr>
              <a:t>de diseño y proyectos del territorio.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COPEXTEL</a:t>
            </a:r>
            <a:endParaRPr lang="es-MX" sz="2000" b="1" dirty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Wingdings" pitchFamily="2" charset="2"/>
              <a:buChar char="q"/>
            </a:pP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CEDAI</a:t>
            </a:r>
            <a:endParaRPr lang="es-MX" sz="2000" b="1" dirty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Wingdings" pitchFamily="2" charset="2"/>
              <a:buChar char="q"/>
            </a:pP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EIE</a:t>
            </a:r>
            <a:endParaRPr lang="es-MX" sz="2000" b="1" dirty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Wingdings" pitchFamily="2" charset="2"/>
              <a:buChar char="q"/>
            </a:pP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Soluciones </a:t>
            </a:r>
            <a:r>
              <a:rPr lang="es-MX" sz="2000" b="1" dirty="0">
                <a:latin typeface="Arial" pitchFamily="34" charset="0"/>
                <a:cs typeface="Arial" pitchFamily="34" charset="0"/>
              </a:rPr>
              <a:t>Energéticamente Eficientes SURL</a:t>
            </a:r>
            <a:r>
              <a:rPr lang="es-MX" sz="2000" dirty="0">
                <a:latin typeface="Arial" pitchFamily="34" charset="0"/>
                <a:cs typeface="Arial" pitchFamily="34" charset="0"/>
              </a:rPr>
              <a:t>. Objeto Social: Prestar servicios de ingeniería, elaboración de proyectos técnicos y ejecutivos, ofrece servicios de instalación, mantenimiento, asistencia técnica, garantía y reparación de sistemas energías renovables 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Renova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b="1" dirty="0">
                <a:latin typeface="Arial" pitchFamily="34" charset="0"/>
                <a:cs typeface="Arial" pitchFamily="34" charset="0"/>
              </a:rPr>
              <a:t>S.R.L</a:t>
            </a:r>
            <a:r>
              <a:rPr lang="es-MX" sz="2000" dirty="0">
                <a:latin typeface="Arial" pitchFamily="34" charset="0"/>
                <a:cs typeface="Arial" pitchFamily="34" charset="0"/>
              </a:rPr>
              <a:t>.  Pone en tus manos tecnologías con altas prestaciones que contribuye a la eficiencia energética en tu empresa, negocio o en tu hogar. Sociedad Mercantil que ofrece servicios de instalación, mantenimiento, asistencia técnica, garantía y reparación de sistemas energías renovables, la comercialización de piezas partes, componentes, insumos y equipos tecnológicos.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Inel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b="1" dirty="0">
                <a:latin typeface="Arial" pitchFamily="34" charset="0"/>
                <a:cs typeface="Arial" pitchFamily="34" charset="0"/>
              </a:rPr>
              <a:t>(UNE) </a:t>
            </a:r>
            <a:r>
              <a:rPr lang="es-MX" sz="2000" dirty="0">
                <a:latin typeface="Arial" pitchFamily="34" charset="0"/>
                <a:cs typeface="Arial" pitchFamily="34" charset="0"/>
              </a:rPr>
              <a:t>Empresa de </a:t>
            </a:r>
            <a:r>
              <a:rPr lang="es-MX" sz="2000" dirty="0" err="1">
                <a:latin typeface="Arial" pitchFamily="34" charset="0"/>
                <a:cs typeface="Arial" pitchFamily="34" charset="0"/>
              </a:rPr>
              <a:t>Ingenieria</a:t>
            </a:r>
            <a:r>
              <a:rPr lang="es-MX" sz="2000" dirty="0">
                <a:latin typeface="Arial" pitchFamily="34" charset="0"/>
                <a:cs typeface="Arial" pitchFamily="34" charset="0"/>
              </a:rPr>
              <a:t> y Proyecto de la Electricidad. </a:t>
            </a:r>
            <a:r>
              <a:rPr lang="es-MX" sz="2000" dirty="0" err="1">
                <a:latin typeface="Arial" pitchFamily="34" charset="0"/>
                <a:cs typeface="Arial" pitchFamily="34" charset="0"/>
              </a:rPr>
              <a:t>Evaluacion</a:t>
            </a:r>
            <a:r>
              <a:rPr lang="es-MX" sz="2000" dirty="0">
                <a:latin typeface="Arial" pitchFamily="34" charset="0"/>
                <a:cs typeface="Arial" pitchFamily="34" charset="0"/>
              </a:rPr>
              <a:t> y control de proyectos.</a:t>
            </a:r>
          </a:p>
        </p:txBody>
      </p:sp>
    </p:spTree>
    <p:extLst>
      <p:ext uri="{BB962C8B-B14F-4D97-AF65-F5344CB8AC3E}">
        <p14:creationId xmlns:p14="http://schemas.microsoft.com/office/powerpoint/2010/main" val="1778013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4" name="Imagen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518971"/>
            <a:ext cx="1944216" cy="11179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155" name="Rectángulo 6"/>
          <p:cNvSpPr>
            <a:spLocks noChangeArrowheads="1"/>
          </p:cNvSpPr>
          <p:nvPr/>
        </p:nvSpPr>
        <p:spPr bwMode="auto">
          <a:xfrm>
            <a:off x="251058" y="2782878"/>
            <a:ext cx="2700673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s-MX" sz="16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MIPYME ESTATAL: </a:t>
            </a:r>
            <a:r>
              <a:rPr lang="es-MX" altLang="es-MX" sz="16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Soluciones </a:t>
            </a:r>
            <a:r>
              <a:rPr lang="es-MX" altLang="es-MX" sz="1600" b="1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Copextel</a:t>
            </a:r>
            <a:r>
              <a:rPr lang="es-MX" altLang="es-MX" sz="16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SURL</a:t>
            </a:r>
          </a:p>
          <a:p>
            <a:pPr eaLnBrk="1" hangingPunct="1"/>
            <a:r>
              <a:rPr lang="es-ES" altLang="es-MX" sz="16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Nombre: </a:t>
            </a:r>
            <a:r>
              <a:rPr lang="es-MX" altLang="es-MX" sz="16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Lilian Ochoa Fajardo</a:t>
            </a:r>
            <a:endParaRPr lang="es-ES" altLang="es-MX" sz="16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s-ES" altLang="es-MX" sz="16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Contacto: 52856980</a:t>
            </a:r>
            <a:endParaRPr lang="es-MX" altLang="es-MX" sz="16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9156" name="Imagen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1772817"/>
            <a:ext cx="1512168" cy="101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157" name="Rectángulo 8"/>
          <p:cNvSpPr>
            <a:spLocks noChangeArrowheads="1"/>
          </p:cNvSpPr>
          <p:nvPr/>
        </p:nvSpPr>
        <p:spPr bwMode="auto">
          <a:xfrm>
            <a:off x="3203848" y="2946824"/>
            <a:ext cx="3096344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s-MX" sz="16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ESTATAL: </a:t>
            </a:r>
            <a:r>
              <a:rPr lang="es-MX" altLang="es-MX" sz="16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Empresa de Automatización Integral (CEDAI)</a:t>
            </a:r>
          </a:p>
          <a:p>
            <a:pPr eaLnBrk="1" hangingPunct="1"/>
            <a:r>
              <a:rPr lang="es-ES" altLang="es-MX" sz="16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Nombre: </a:t>
            </a:r>
            <a:r>
              <a:rPr lang="es-MX" altLang="es-MX" sz="16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Osvaldo León </a:t>
            </a:r>
            <a:r>
              <a:rPr lang="es-MX" altLang="es-MX" sz="1600" b="1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Viltre</a:t>
            </a:r>
            <a:endParaRPr lang="es-ES" altLang="es-MX" sz="16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s-ES" altLang="es-MX" sz="16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Contacto: 52854793</a:t>
            </a:r>
            <a:endParaRPr lang="es-MX" altLang="es-MX" sz="16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9158" name="Imagen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397" y="4248548"/>
            <a:ext cx="2223334" cy="6311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159" name="Imagen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3677" y="891511"/>
            <a:ext cx="970360" cy="6274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160" name="Rectángulo 4"/>
          <p:cNvSpPr>
            <a:spLocks noChangeArrowheads="1"/>
          </p:cNvSpPr>
          <p:nvPr/>
        </p:nvSpPr>
        <p:spPr bwMode="auto">
          <a:xfrm>
            <a:off x="5868144" y="1459439"/>
            <a:ext cx="3096344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MX" altLang="es-MX" sz="16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Organización No Gubernamental (ONG) </a:t>
            </a:r>
          </a:p>
          <a:p>
            <a:pPr eaLnBrk="1" hangingPunct="1"/>
            <a:r>
              <a:rPr lang="es-ES" altLang="es-MX" sz="16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Nombre: </a:t>
            </a:r>
            <a:r>
              <a:rPr lang="es-MX" altLang="es-MX" sz="1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Guillermo Saura Benítez</a:t>
            </a:r>
          </a:p>
          <a:p>
            <a:pPr eaLnBrk="1" hangingPunct="1"/>
            <a:r>
              <a:rPr lang="es-ES" altLang="es-MX" sz="16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Contacto:  </a:t>
            </a:r>
            <a:r>
              <a:rPr lang="es-ES" altLang="es-MX" sz="1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52851538</a:t>
            </a:r>
          </a:p>
          <a:p>
            <a:pPr eaLnBrk="1" hangingPunct="1"/>
            <a:r>
              <a:rPr lang="es-MX" altLang="es-MX" sz="1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www.cubasolar.cu</a:t>
            </a:r>
            <a:r>
              <a:rPr lang="es-MX" altLang="es-MX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s-ES" altLang="es-MX" sz="16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9161" name="Rectángulo 3"/>
          <p:cNvSpPr>
            <a:spLocks noChangeArrowheads="1"/>
          </p:cNvSpPr>
          <p:nvPr/>
        </p:nvSpPr>
        <p:spPr bwMode="auto">
          <a:xfrm>
            <a:off x="251058" y="4917167"/>
            <a:ext cx="3587517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MX" altLang="es-MX" sz="1600" b="1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Emp.Prov</a:t>
            </a:r>
            <a:r>
              <a:rPr lang="es-MX" altLang="es-MX" sz="16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de Servicios Técnicos de Arquitecto de la Comunidad Villa Clara </a:t>
            </a:r>
          </a:p>
          <a:p>
            <a:pPr eaLnBrk="1" hangingPunct="1"/>
            <a:r>
              <a:rPr lang="es-ES" altLang="es-MX" sz="16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Nombre: </a:t>
            </a:r>
            <a:r>
              <a:rPr lang="es-MX" altLang="es-MX" sz="1600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Mamna</a:t>
            </a:r>
            <a:r>
              <a:rPr lang="es-MX" altLang="es-MX" sz="1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Pérez Vallejo</a:t>
            </a:r>
          </a:p>
          <a:p>
            <a:pPr eaLnBrk="1" hangingPunct="1"/>
            <a:r>
              <a:rPr lang="es-ES" altLang="es-MX" sz="16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Contacto:  </a:t>
            </a:r>
            <a:r>
              <a:rPr lang="es-ES" altLang="es-MX" sz="1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59993675</a:t>
            </a:r>
          </a:p>
          <a:p>
            <a:pPr eaLnBrk="1" hangingPunct="1"/>
            <a:r>
              <a:rPr lang="es-MX" altLang="es-MX" sz="16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Dirección: </a:t>
            </a:r>
            <a:r>
              <a:rPr lang="es-MX" altLang="es-MX" sz="1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Carolina </a:t>
            </a:r>
            <a:r>
              <a:rPr lang="es-MX" altLang="es-MX" sz="1600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Rodriguez</a:t>
            </a:r>
            <a:r>
              <a:rPr lang="es-MX" altLang="es-MX" sz="1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MX" altLang="es-MX" sz="1600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Nro</a:t>
            </a:r>
            <a:r>
              <a:rPr lang="es-MX" altLang="es-MX" sz="1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7 entre Julio </a:t>
            </a:r>
            <a:r>
              <a:rPr lang="es-MX" altLang="es-MX" sz="1600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Jover</a:t>
            </a:r>
            <a:r>
              <a:rPr lang="es-MX" altLang="es-MX" sz="1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 Berenguer Santa Clara, Cuba 50100</a:t>
            </a:r>
          </a:p>
        </p:txBody>
      </p:sp>
      <p:pic>
        <p:nvPicPr>
          <p:cNvPr id="49162" name="Imagen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4248548"/>
            <a:ext cx="2234904" cy="6311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163" name="Rectángulo 2"/>
          <p:cNvSpPr>
            <a:spLocks noChangeArrowheads="1"/>
          </p:cNvSpPr>
          <p:nvPr/>
        </p:nvSpPr>
        <p:spPr bwMode="auto">
          <a:xfrm>
            <a:off x="4139952" y="4917167"/>
            <a:ext cx="3888432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MX" altLang="es-MX" sz="1600" b="1" dirty="0">
                <a:solidFill>
                  <a:srgbClr val="FF0000"/>
                </a:solidFill>
                <a:latin typeface="Calibri" panose="020F0502020204030204" pitchFamily="34" charset="0"/>
              </a:rPr>
              <a:t>Empresa de Mantenimiento y Reparación de Máquinas Herramientas y Equipos</a:t>
            </a:r>
          </a:p>
          <a:p>
            <a:pPr eaLnBrk="1" hangingPunct="1"/>
            <a:r>
              <a:rPr lang="es-ES" altLang="es-MX" sz="16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Nombre</a:t>
            </a:r>
            <a:r>
              <a:rPr lang="es-ES" altLang="es-MX" sz="16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s-MX" altLang="es-MX" sz="1600" dirty="0">
                <a:solidFill>
                  <a:srgbClr val="FF0000"/>
                </a:solidFill>
                <a:latin typeface="Calibri" panose="020F0502020204030204" pitchFamily="34" charset="0"/>
              </a:rPr>
              <a:t>Faustino </a:t>
            </a:r>
            <a:r>
              <a:rPr lang="es-MX" altLang="es-MX" sz="1600" dirty="0" err="1">
                <a:solidFill>
                  <a:srgbClr val="FF0000"/>
                </a:solidFill>
                <a:latin typeface="Calibri" panose="020F0502020204030204" pitchFamily="34" charset="0"/>
              </a:rPr>
              <a:t>Adel</a:t>
            </a:r>
            <a:r>
              <a:rPr lang="es-MX" altLang="es-MX" sz="1600" dirty="0">
                <a:solidFill>
                  <a:srgbClr val="FF0000"/>
                </a:solidFill>
                <a:latin typeface="Calibri" panose="020F0502020204030204" pitchFamily="34" charset="0"/>
              </a:rPr>
              <a:t> Núñez Ruiz</a:t>
            </a:r>
            <a:endParaRPr lang="es-MX" altLang="es-MX" sz="16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es-ES" altLang="es-MX" sz="1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Contacto: 52809144</a:t>
            </a:r>
            <a:endParaRPr lang="es-ES" altLang="es-MX" sz="16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es-MX" altLang="es-MX" sz="1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Dirección: </a:t>
            </a:r>
            <a:r>
              <a:rPr lang="es-MX" altLang="es-MX" sz="1600" dirty="0">
                <a:solidFill>
                  <a:srgbClr val="FF0000"/>
                </a:solidFill>
                <a:latin typeface="Calibri" panose="020F0502020204030204" pitchFamily="34" charset="0"/>
              </a:rPr>
              <a:t>Calle A No 39 e/ Carretera Central y Carretera Planta Mecánica., Santa Clara, </a:t>
            </a:r>
            <a:r>
              <a:rPr lang="es-MX" altLang="es-MX" sz="1600" dirty="0" smtClean="0">
                <a:solidFill>
                  <a:srgbClr val="FF0000"/>
                </a:solidFill>
                <a:latin typeface="Calibri" panose="020F0502020204030204" pitchFamily="34" charset="0"/>
              </a:rPr>
              <a:t>Cuba</a:t>
            </a:r>
            <a:endParaRPr lang="es-MX" altLang="es-MX" sz="675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9172" name="Imagen 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2536657"/>
            <a:ext cx="1224135" cy="8203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173" name="Rectángulo 2"/>
          <p:cNvSpPr>
            <a:spLocks noChangeArrowheads="1"/>
          </p:cNvSpPr>
          <p:nvPr/>
        </p:nvSpPr>
        <p:spPr bwMode="auto">
          <a:xfrm>
            <a:off x="6858700" y="3356992"/>
            <a:ext cx="2105788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MX" sz="16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PDL: </a:t>
            </a:r>
            <a:r>
              <a:rPr lang="es-ES" altLang="es-MX" sz="1600" b="1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PrintArt</a:t>
            </a:r>
            <a:endParaRPr lang="es-ES" altLang="es-MX" sz="16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eaLnBrk="1" hangingPunct="1"/>
            <a:r>
              <a:rPr lang="es-ES" altLang="es-MX" sz="16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Nombre: Fabio Arturo Allegue Vega</a:t>
            </a:r>
          </a:p>
          <a:p>
            <a:pPr algn="ctr" eaLnBrk="1" hangingPunct="1"/>
            <a:r>
              <a:rPr lang="es-ES" altLang="es-MX" sz="16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Contacto: 53347328</a:t>
            </a:r>
            <a:endParaRPr lang="es-MX" altLang="es-MX" sz="16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755576" y="149303"/>
            <a:ext cx="82089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>
                <a:latin typeface="Arial" pitchFamily="34" charset="0"/>
                <a:cs typeface="Arial" pitchFamily="34" charset="0"/>
              </a:rPr>
              <a:t>ENTIDADES ESPECIALIZADAS PARA INSTALACION DE FRE Y ASESORIA TECNICA PARA LOS ESTUDIOS DE FACTIBILIDAD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92818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64" name="Imagen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565695"/>
            <a:ext cx="1656184" cy="936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165" name="Rectángulo 6"/>
          <p:cNvSpPr>
            <a:spLocks noChangeArrowheads="1"/>
          </p:cNvSpPr>
          <p:nvPr/>
        </p:nvSpPr>
        <p:spPr bwMode="auto">
          <a:xfrm>
            <a:off x="317606" y="1735360"/>
            <a:ext cx="267021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MX" altLang="es-MX" sz="16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Sucursal MKL Cargo</a:t>
            </a:r>
          </a:p>
          <a:p>
            <a:pPr eaLnBrk="1" hangingPunct="1"/>
            <a:r>
              <a:rPr lang="es-ES" altLang="es-MX" sz="16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Nombre: </a:t>
            </a:r>
            <a:r>
              <a:rPr lang="es-MX" altLang="es-MX" sz="1600" b="1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Hanno</a:t>
            </a:r>
            <a:r>
              <a:rPr lang="es-MX" altLang="es-MX" sz="16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MX" altLang="es-MX" sz="1600" b="1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Laurids</a:t>
            </a:r>
            <a:r>
              <a:rPr lang="es-MX" altLang="es-MX" sz="16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MX" altLang="es-MX" sz="1600" b="1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Hehr</a:t>
            </a:r>
            <a:endParaRPr lang="es-ES" altLang="es-MX" sz="16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s-ES" altLang="es-MX" sz="16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Contacto: </a:t>
            </a:r>
            <a:r>
              <a:rPr lang="es-MX" altLang="es-MX" sz="16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+53 63128677 </a:t>
            </a:r>
          </a:p>
        </p:txBody>
      </p:sp>
      <p:pic>
        <p:nvPicPr>
          <p:cNvPr id="49166" name="Imagen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399" t="45100" r="50000" b="40199"/>
          <a:stretch>
            <a:fillRect/>
          </a:stretch>
        </p:blipFill>
        <p:spPr bwMode="auto">
          <a:xfrm>
            <a:off x="3524035" y="2035880"/>
            <a:ext cx="1731385" cy="9730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167" name="Rectángulo 2"/>
          <p:cNvSpPr>
            <a:spLocks noChangeArrowheads="1"/>
          </p:cNvSpPr>
          <p:nvPr/>
        </p:nvSpPr>
        <p:spPr bwMode="auto">
          <a:xfrm>
            <a:off x="2894660" y="3008886"/>
            <a:ext cx="3240359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MX" sz="16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TCP:  FUSIONATECH</a:t>
            </a:r>
          </a:p>
          <a:p>
            <a:pPr algn="ctr" eaLnBrk="1" hangingPunct="1"/>
            <a:r>
              <a:rPr lang="es-ES" altLang="es-MX" sz="16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Nombre: Erik Pérez Abreu, Randy Luis González León</a:t>
            </a:r>
          </a:p>
          <a:p>
            <a:pPr algn="ctr" eaLnBrk="1" hangingPunct="1"/>
            <a:r>
              <a:rPr lang="es-ES" altLang="es-MX" sz="16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Contacto: 56713085, 54590168</a:t>
            </a:r>
          </a:p>
          <a:p>
            <a:pPr algn="ctr" eaLnBrk="1" hangingPunct="1"/>
            <a:r>
              <a:rPr lang="es-ES" altLang="es-MX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info@fusionatech.com   </a:t>
            </a:r>
            <a:endParaRPr lang="es-MX" altLang="es-MX" sz="16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9168" name="Imagen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260648"/>
            <a:ext cx="1512168" cy="7025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169" name="Rectángulo 2"/>
          <p:cNvSpPr>
            <a:spLocks noChangeArrowheads="1"/>
          </p:cNvSpPr>
          <p:nvPr/>
        </p:nvSpPr>
        <p:spPr bwMode="auto">
          <a:xfrm>
            <a:off x="6424620" y="1073641"/>
            <a:ext cx="1988163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s-MX" sz="16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MIPYME: </a:t>
            </a:r>
            <a:r>
              <a:rPr lang="es-ES" altLang="es-MX" sz="1600" b="1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Solguara</a:t>
            </a:r>
            <a:endParaRPr lang="es-ES" altLang="es-MX" sz="16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s-ES" altLang="es-MX" sz="16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Nombre: Julio Tomás Robaina</a:t>
            </a:r>
          </a:p>
          <a:p>
            <a:pPr eaLnBrk="1" hangingPunct="1"/>
            <a:r>
              <a:rPr lang="es-ES" altLang="es-MX" sz="16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Contacto: 52891541</a:t>
            </a:r>
            <a:endParaRPr lang="es-MX" altLang="es-MX" sz="16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9170" name="Imagen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4261" y="260648"/>
            <a:ext cx="1481159" cy="7025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171" name="Rectángulo 4"/>
          <p:cNvSpPr>
            <a:spLocks noChangeArrowheads="1"/>
          </p:cNvSpPr>
          <p:nvPr/>
        </p:nvSpPr>
        <p:spPr bwMode="auto">
          <a:xfrm>
            <a:off x="3524035" y="963190"/>
            <a:ext cx="2525931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s-MX" sz="16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MIPYME: </a:t>
            </a:r>
            <a:r>
              <a:rPr lang="es-ES" altLang="es-MX" sz="1600" b="1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TecnoHSR</a:t>
            </a:r>
            <a:r>
              <a:rPr lang="es-MX" altLang="es-MX" sz="16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SURL</a:t>
            </a:r>
          </a:p>
          <a:p>
            <a:pPr eaLnBrk="1" hangingPunct="1"/>
            <a:r>
              <a:rPr lang="es-ES" altLang="es-MX" sz="16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Nombre: Lázaro A. Peña Delgado</a:t>
            </a:r>
          </a:p>
          <a:p>
            <a:pPr eaLnBrk="1" hangingPunct="1"/>
            <a:r>
              <a:rPr lang="es-ES" altLang="es-MX" sz="16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Contacto: 50903320</a:t>
            </a:r>
            <a:endParaRPr lang="es-MX" altLang="es-MX" sz="16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1" name="Rectángulo 3"/>
          <p:cNvSpPr>
            <a:spLocks noChangeArrowheads="1"/>
          </p:cNvSpPr>
          <p:nvPr/>
        </p:nvSpPr>
        <p:spPr bwMode="auto">
          <a:xfrm>
            <a:off x="520657" y="5171237"/>
            <a:ext cx="2106863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s-ES" altLang="es-MX" sz="16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TCP: Eléctrica Total</a:t>
            </a:r>
            <a:endParaRPr lang="es-MX" altLang="es-MX" sz="16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s-ES" altLang="es-MX" sz="16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Nombre: Reinaldo Andino González </a:t>
            </a:r>
            <a:endParaRPr lang="es-MX" altLang="es-MX" sz="16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s-ES" altLang="es-MX" sz="16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Contacto: 59637500</a:t>
            </a:r>
            <a:endParaRPr lang="es-MX" altLang="es-MX" sz="16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2" name="Imagen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361" b="31111"/>
          <a:stretch>
            <a:fillRect/>
          </a:stretch>
        </p:blipFill>
        <p:spPr bwMode="auto">
          <a:xfrm>
            <a:off x="520657" y="3791316"/>
            <a:ext cx="2176899" cy="1190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" name="Rectángulo 6"/>
          <p:cNvSpPr>
            <a:spLocks noChangeArrowheads="1"/>
          </p:cNvSpPr>
          <p:nvPr/>
        </p:nvSpPr>
        <p:spPr bwMode="auto">
          <a:xfrm>
            <a:off x="2987824" y="5528230"/>
            <a:ext cx="2808312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s-ES" altLang="es-MX" sz="16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PDL:  Las Marinas</a:t>
            </a:r>
            <a:endParaRPr lang="es-MX" altLang="es-MX" sz="16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s-ES" altLang="es-MX" sz="16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Nombre: Jonathan Torres Herrera</a:t>
            </a:r>
            <a:endParaRPr lang="es-MX" altLang="es-MX" sz="16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s-ES" altLang="es-MX" sz="16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Contacto: 54561787 </a:t>
            </a:r>
            <a:endParaRPr lang="es-MX" altLang="es-MX" sz="16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6" name="Imagen 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1621" y="4428355"/>
            <a:ext cx="2234475" cy="9448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" name="Rectángulo 3"/>
          <p:cNvSpPr>
            <a:spLocks noChangeArrowheads="1"/>
          </p:cNvSpPr>
          <p:nvPr/>
        </p:nvSpPr>
        <p:spPr bwMode="auto">
          <a:xfrm>
            <a:off x="6359820" y="4981996"/>
            <a:ext cx="2386172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s-MX" sz="16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MIPYME: Sobre la Roca</a:t>
            </a:r>
          </a:p>
          <a:p>
            <a:pPr eaLnBrk="1" hangingPunct="1"/>
            <a:r>
              <a:rPr lang="es-ES" altLang="es-MX" sz="16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Nombre:  Erich Alcántara Leiva </a:t>
            </a:r>
          </a:p>
          <a:p>
            <a:pPr eaLnBrk="1" hangingPunct="1"/>
            <a:r>
              <a:rPr lang="es-ES" altLang="es-MX" sz="16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Contacto: 53165737</a:t>
            </a:r>
            <a:endParaRPr lang="es-MX" altLang="es-MX" sz="16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8" name="Imagen 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3670606"/>
            <a:ext cx="1337987" cy="1251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38664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Informe Semanal  PSFV FRE 11042018 . 13PM.</Template>
  <TotalTime>44925</TotalTime>
  <Words>349</Words>
  <Application>Microsoft Office PowerPoint</Application>
  <PresentationFormat>Presentación en pantalla (4:3)</PresentationFormat>
  <Paragraphs>52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Office Theme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Mario Patiño Franco</dc:creator>
  <cp:lastModifiedBy>Trincado</cp:lastModifiedBy>
  <cp:revision>3100</cp:revision>
  <cp:lastPrinted>2025-10-15T13:07:47Z</cp:lastPrinted>
  <dcterms:created xsi:type="dcterms:W3CDTF">2018-04-12T15:16:01Z</dcterms:created>
  <dcterms:modified xsi:type="dcterms:W3CDTF">2025-11-21T01:11:50Z</dcterms:modified>
</cp:coreProperties>
</file>